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1" r:id="rId3"/>
  </p:sldMasterIdLst>
  <p:notesMasterIdLst>
    <p:notesMasterId r:id="rId27"/>
  </p:notesMasterIdLst>
  <p:sldIdLst>
    <p:sldId id="263" r:id="rId4"/>
    <p:sldId id="268" r:id="rId5"/>
    <p:sldId id="297" r:id="rId6"/>
    <p:sldId id="276" r:id="rId7"/>
    <p:sldId id="280" r:id="rId8"/>
    <p:sldId id="281" r:id="rId9"/>
    <p:sldId id="269" r:id="rId10"/>
    <p:sldId id="288" r:id="rId11"/>
    <p:sldId id="278" r:id="rId12"/>
    <p:sldId id="292" r:id="rId13"/>
    <p:sldId id="273" r:id="rId14"/>
    <p:sldId id="285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267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ucia Pasetti" initials="LP [7]" lastIdx="1" clrIdx="6"/>
  <p:cmAuthor id="1" name="Lucia Pasetti" initials="LP" lastIdx="1" clrIdx="0"/>
  <p:cmAuthor id="8" name="Lucia Pasetti" initials="LP [8]" lastIdx="1" clrIdx="7"/>
  <p:cmAuthor id="2" name="Lucia Pasetti" initials="LP [2]" lastIdx="1" clrIdx="1"/>
  <p:cmAuthor id="3" name="Lucia Pasetti" initials="LP [3]" lastIdx="1" clrIdx="2"/>
  <p:cmAuthor id="4" name="Lucia Pasetti" initials="LP [4]" lastIdx="1" clrIdx="3"/>
  <p:cmAuthor id="5" name="Lucia Pasetti" initials="LP [5]" lastIdx="1" clrIdx="4"/>
  <p:cmAuthor id="6" name="Lucia Pasetti" initials="LP [6]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2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2" autoAdjust="0"/>
    <p:restoredTop sz="94508" autoAdjust="0"/>
  </p:normalViewPr>
  <p:slideViewPr>
    <p:cSldViewPr showGuides="1">
      <p:cViewPr varScale="1">
        <p:scale>
          <a:sx n="70" d="100"/>
          <a:sy n="70" d="100"/>
        </p:scale>
        <p:origin x="12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EE379-CB64-0349-9B53-1AE8B85B4D43}" type="datetimeFigureOut">
              <a:rPr lang="it-IT" smtClean="0"/>
              <a:t>13/04/2021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BEE66-CFFA-E643-93FA-173626B975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2601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Fonte </a:t>
            </a:r>
            <a:r>
              <a:rPr lang="en-US" dirty="0" err="1"/>
              <a:t>mappa</a:t>
            </a:r>
            <a:r>
              <a:rPr lang="en-US" dirty="0"/>
              <a:t>: </a:t>
            </a:r>
            <a:r>
              <a:rPr lang="en-US" dirty="0" err="1"/>
              <a:t>sito</a:t>
            </a:r>
            <a:r>
              <a:rPr lang="en-US" dirty="0"/>
              <a:t> </a:t>
            </a:r>
            <a:r>
              <a:rPr lang="en-US" dirty="0" err="1"/>
              <a:t>Unione</a:t>
            </a:r>
            <a:r>
              <a:rPr lang="en-US" dirty="0"/>
              <a:t> </a:t>
            </a:r>
            <a:r>
              <a:rPr lang="en-US" dirty="0" err="1"/>
              <a:t>Europea</a:t>
            </a:r>
            <a:r>
              <a:rPr lang="en-US" dirty="0"/>
              <a:t> https://</a:t>
            </a:r>
            <a:r>
              <a:rPr lang="en-US" dirty="0" err="1"/>
              <a:t>europa.eu</a:t>
            </a:r>
            <a:r>
              <a:rPr lang="en-US" dirty="0"/>
              <a:t>/</a:t>
            </a:r>
            <a:r>
              <a:rPr lang="en-US" dirty="0" err="1"/>
              <a:t>european</a:t>
            </a:r>
            <a:r>
              <a:rPr lang="en-US" dirty="0"/>
              <a:t>-union/about-</a:t>
            </a:r>
            <a:r>
              <a:rPr lang="en-US" dirty="0" err="1"/>
              <a:t>eu</a:t>
            </a:r>
            <a:r>
              <a:rPr lang="en-US" dirty="0"/>
              <a:t>/easy-to-</a:t>
            </a:r>
            <a:r>
              <a:rPr lang="en-US" dirty="0" err="1"/>
              <a:t>read_it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BEE66-CFFA-E643-93FA-173626B97584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090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563888" y="548680"/>
            <a:ext cx="5185023" cy="453650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6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inserire </a:t>
            </a:r>
          </a:p>
          <a:p>
            <a:pPr lvl="0"/>
            <a:r>
              <a:rPr lang="it-IT" dirty="0"/>
              <a:t>il titolo della presentazione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1" hasCustomPrompt="1"/>
          </p:nvPr>
        </p:nvSpPr>
        <p:spPr>
          <a:xfrm>
            <a:off x="3563938" y="5379814"/>
            <a:ext cx="5256212" cy="42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563938" y="5877942"/>
            <a:ext cx="5329237" cy="79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Dipartimento/Struttura </a:t>
            </a:r>
            <a:r>
              <a:rPr lang="it-IT" dirty="0" err="1"/>
              <a:t>xxxxxx</a:t>
            </a:r>
            <a:r>
              <a:rPr lang="it-IT" dirty="0"/>
              <a:t> </a:t>
            </a:r>
            <a:r>
              <a:rPr lang="it-IT" dirty="0" err="1"/>
              <a:t>xxxxxxxxxxxx</a:t>
            </a:r>
            <a:r>
              <a:rPr lang="it-IT" dirty="0"/>
              <a:t> </a:t>
            </a:r>
            <a:r>
              <a:rPr lang="it-IT" dirty="0" err="1"/>
              <a:t>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r>
              <a:rPr lang="it-IT" dirty="0"/>
              <a:t> </a:t>
            </a:r>
            <a:r>
              <a:rPr lang="it-IT" dirty="0" err="1"/>
              <a:t>xxxxxxxxxxxxxxxxxxx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672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punto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989138"/>
            <a:ext cx="8424862" cy="3960812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 sz="1800" baseline="0">
                <a:latin typeface="Century Gothic" panose="020B0502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1800">
                <a:latin typeface="Century Gothic" panose="020B0502020202020204" pitchFamily="34" charset="0"/>
              </a:defRPr>
            </a:lvl2pPr>
          </a:lstStyle>
          <a:p>
            <a:pPr lvl="1"/>
            <a:r>
              <a:rPr lang="it-IT" dirty="0"/>
              <a:t>Fare clic per modificare il punto elenco uno</a:t>
            </a:r>
          </a:p>
          <a:p>
            <a:pPr lvl="1"/>
            <a:r>
              <a:rPr lang="it-IT" dirty="0"/>
              <a:t>Fare clic per modificare il punto elenco due</a:t>
            </a:r>
          </a:p>
          <a:p>
            <a:pPr lvl="1"/>
            <a:r>
              <a:rPr lang="it-IT" dirty="0"/>
              <a:t>Fare clic per modificare il punto elenco tre</a:t>
            </a:r>
          </a:p>
          <a:p>
            <a:pPr lvl="1"/>
            <a:r>
              <a:rPr lang="it-IT" dirty="0"/>
              <a:t>Fare clic per modificare il punto elenco quattro</a:t>
            </a:r>
          </a:p>
        </p:txBody>
      </p:sp>
      <p:sp>
        <p:nvSpPr>
          <p:cNvPr id="16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04385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sempl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608413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341815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grafico 8"/>
          <p:cNvSpPr>
            <a:spLocks noGrp="1"/>
          </p:cNvSpPr>
          <p:nvPr>
            <p:ph type="chart" sz="quarter" idx="10" hasCustomPrompt="1"/>
          </p:nvPr>
        </p:nvSpPr>
        <p:spPr>
          <a:xfrm>
            <a:off x="683269" y="2781300"/>
            <a:ext cx="7777163" cy="3024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r>
              <a:rPr lang="it-IT" dirty="0"/>
              <a:t>Fare clic sull’icona per inserire un grafico</a:t>
            </a:r>
          </a:p>
        </p:txBody>
      </p:sp>
      <p:sp>
        <p:nvSpPr>
          <p:cNvPr id="11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55583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10"/>
          <p:cNvSpPr>
            <a:spLocks noGrp="1"/>
          </p:cNvSpPr>
          <p:nvPr>
            <p:ph type="pic" sz="quarter" idx="10" hasCustomPrompt="1"/>
          </p:nvPr>
        </p:nvSpPr>
        <p:spPr>
          <a:xfrm>
            <a:off x="1150937" y="1700808"/>
            <a:ext cx="6842125" cy="41052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Century Gothic" panose="020B0502020202020204" pitchFamily="34" charset="0"/>
              </a:defRPr>
            </a:lvl1pPr>
          </a:lstStyle>
          <a:p>
            <a:r>
              <a:rPr lang="it-IT" dirty="0"/>
              <a:t>Fare clic sull’icona per inserire un’immagine</a:t>
            </a:r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9702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D858215-EDD8-3C45-BA0A-4F048D741534}" type="datetimeFigureOut">
              <a:rPr lang="it-IT" smtClean="0"/>
              <a:t>13/04/2021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F6AABD4-0226-204C-AAAF-A6B35B9506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77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2780928"/>
            <a:ext cx="6912768" cy="4323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1" hasCustomPrompt="1"/>
          </p:nvPr>
        </p:nvSpPr>
        <p:spPr>
          <a:xfrm>
            <a:off x="1079612" y="3573016"/>
            <a:ext cx="6984776" cy="93610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Struttura</a:t>
            </a:r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2" hasCustomPrompt="1"/>
          </p:nvPr>
        </p:nvSpPr>
        <p:spPr>
          <a:xfrm>
            <a:off x="1042988" y="4725144"/>
            <a:ext cx="7058025" cy="14401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300" b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nome.cognome@unibo.it</a:t>
            </a:r>
          </a:p>
          <a:p>
            <a:pPr lvl="0"/>
            <a:r>
              <a:rPr lang="it-IT" dirty="0"/>
              <a:t>051 20 99982</a:t>
            </a:r>
          </a:p>
        </p:txBody>
      </p:sp>
    </p:spTree>
    <p:extLst>
      <p:ext uri="{BB962C8B-B14F-4D97-AF65-F5344CB8AC3E}">
        <p14:creationId xmlns:p14="http://schemas.microsoft.com/office/powerpoint/2010/main" val="424945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D2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56792"/>
            <a:ext cx="2808312" cy="2808312"/>
          </a:xfrm>
          <a:prstGeom prst="rect">
            <a:avLst/>
          </a:prstGeom>
        </p:spPr>
      </p:pic>
      <p:cxnSp>
        <p:nvCxnSpPr>
          <p:cNvPr id="12" name="Connettore 1 11"/>
          <p:cNvCxnSpPr/>
          <p:nvPr userDrawn="1"/>
        </p:nvCxnSpPr>
        <p:spPr>
          <a:xfrm>
            <a:off x="3275856" y="188640"/>
            <a:ext cx="0" cy="640871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65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 userDrawn="1"/>
        </p:nvSpPr>
        <p:spPr>
          <a:xfrm>
            <a:off x="6580262" y="6173407"/>
            <a:ext cx="2411760" cy="548680"/>
          </a:xfrm>
          <a:prstGeom prst="rect">
            <a:avLst/>
          </a:prstGeom>
          <a:solidFill>
            <a:srgbClr val="BD2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26"/>
          <a:stretch/>
        </p:blipFill>
        <p:spPr>
          <a:xfrm>
            <a:off x="6782011" y="6182111"/>
            <a:ext cx="2008262" cy="531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65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7" r:id="rId3"/>
    <p:sldLayoutId id="2147483669" r:id="rId4"/>
    <p:sldLayoutId id="214748367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D2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886" y="620688"/>
            <a:ext cx="2052228" cy="2052228"/>
          </a:xfrm>
          <a:prstGeom prst="rect">
            <a:avLst/>
          </a:prstGeom>
        </p:spPr>
      </p:pic>
      <p:sp>
        <p:nvSpPr>
          <p:cNvPr id="9" name="CasellaDiTesto 8"/>
          <p:cNvSpPr txBox="1"/>
          <p:nvPr userDrawn="1"/>
        </p:nvSpPr>
        <p:spPr>
          <a:xfrm>
            <a:off x="3131840" y="645333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</a:rPr>
              <a:t>www.unibo.it</a:t>
            </a:r>
          </a:p>
        </p:txBody>
      </p:sp>
    </p:spTree>
    <p:extLst>
      <p:ext uri="{BB962C8B-B14F-4D97-AF65-F5344CB8AC3E}">
        <p14:creationId xmlns:p14="http://schemas.microsoft.com/office/powerpoint/2010/main" val="186839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lucia.pasetti@unibo.it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>
                <a:latin typeface="Garamond" charset="0"/>
                <a:ea typeface="Garamond" charset="0"/>
                <a:cs typeface="Garamond" charset="0"/>
              </a:rPr>
              <a:t>EULALIA (</a:t>
            </a:r>
            <a:r>
              <a:rPr lang="it-IT" dirty="0" err="1">
                <a:latin typeface="Garamond" charset="0"/>
                <a:ea typeface="Garamond" charset="0"/>
                <a:cs typeface="Garamond" charset="0"/>
              </a:rPr>
              <a:t>EUropean</a:t>
            </a:r>
            <a:r>
              <a:rPr lang="it-IT" dirty="0">
                <a:latin typeface="Garamond" charset="0"/>
                <a:ea typeface="Garamond" charset="0"/>
                <a:cs typeface="Garamond" charset="0"/>
              </a:rPr>
              <a:t> </a:t>
            </a:r>
            <a:r>
              <a:rPr lang="it-IT" dirty="0" err="1">
                <a:latin typeface="Garamond" charset="0"/>
                <a:ea typeface="Garamond" charset="0"/>
                <a:cs typeface="Garamond" charset="0"/>
              </a:rPr>
              <a:t>LAtin</a:t>
            </a:r>
            <a:r>
              <a:rPr lang="it-IT" dirty="0">
                <a:latin typeface="Garamond" charset="0"/>
                <a:ea typeface="Garamond" charset="0"/>
                <a:cs typeface="Garamond" charset="0"/>
              </a:rPr>
              <a:t> </a:t>
            </a:r>
            <a:r>
              <a:rPr lang="it-IT" dirty="0" err="1">
                <a:latin typeface="Garamond" charset="0"/>
                <a:ea typeface="Garamond" charset="0"/>
                <a:cs typeface="Garamond" charset="0"/>
              </a:rPr>
              <a:t>LInguistic</a:t>
            </a:r>
            <a:r>
              <a:rPr lang="it-IT" dirty="0">
                <a:latin typeface="Garamond" charset="0"/>
                <a:ea typeface="Garamond" charset="0"/>
                <a:cs typeface="Garamond" charset="0"/>
              </a:rPr>
              <a:t> </a:t>
            </a:r>
            <a:r>
              <a:rPr lang="it-IT" dirty="0" err="1">
                <a:latin typeface="Garamond" charset="0"/>
                <a:ea typeface="Garamond" charset="0"/>
                <a:cs typeface="Garamond" charset="0"/>
              </a:rPr>
              <a:t>Assessment</a:t>
            </a:r>
            <a:r>
              <a:rPr lang="it-IT" dirty="0">
                <a:latin typeface="Garamond" charset="0"/>
                <a:ea typeface="Garamond" charset="0"/>
                <a:cs typeface="Garamond" charset="0"/>
              </a:rPr>
              <a:t>)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>
                <a:latin typeface="Garamond" charset="0"/>
                <a:ea typeface="Garamond" charset="0"/>
                <a:cs typeface="Garamond" charset="0"/>
              </a:rPr>
              <a:t>Lucia Pasetti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it-IT" dirty="0">
                <a:latin typeface="Garamond" charset="0"/>
                <a:ea typeface="Garamond" charset="0"/>
                <a:cs typeface="Garamond" charset="0"/>
              </a:rPr>
              <a:t>Dipartimento di Filologia Classica e Italianistica (FICLIT)</a:t>
            </a:r>
          </a:p>
        </p:txBody>
      </p:sp>
    </p:spTree>
    <p:extLst>
      <p:ext uri="{BB962C8B-B14F-4D97-AF65-F5344CB8AC3E}">
        <p14:creationId xmlns:p14="http://schemas.microsoft.com/office/powerpoint/2010/main" val="3085230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3927970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/>
            </a:r>
            <a:br>
              <a:rPr lang="it-IT" b="1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</a:br>
            <a:r>
              <a:rPr lang="it-IT" b="1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/>
            </a:r>
            <a:br>
              <a:rPr lang="it-IT" b="1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</a:br>
            <a:r>
              <a:rPr lang="it-IT" sz="4000" b="1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Gli strumenti di Eulalia</a:t>
            </a:r>
          </a:p>
        </p:txBody>
      </p:sp>
    </p:spTree>
    <p:extLst>
      <p:ext uri="{BB962C8B-B14F-4D97-AF65-F5344CB8AC3E}">
        <p14:creationId xmlns:p14="http://schemas.microsoft.com/office/powerpoint/2010/main" val="1278498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404664"/>
            <a:ext cx="7886700" cy="5772299"/>
          </a:xfrm>
        </p:spPr>
        <p:txBody>
          <a:bodyPr/>
          <a:lstStyle/>
          <a:p>
            <a:pPr marL="0" indent="0">
              <a:buNone/>
            </a:pPr>
            <a:r>
              <a:rPr lang="it-IT" sz="4000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1</a:t>
            </a:r>
            <a:r>
              <a:rPr lang="it-IT" sz="4000" dirty="0">
                <a:latin typeface="Garamond" charset="0"/>
                <a:ea typeface="Garamond" charset="0"/>
                <a:cs typeface="Garamond" charset="0"/>
              </a:rPr>
              <a:t> </a:t>
            </a:r>
            <a:r>
              <a:rPr lang="it-IT" sz="4000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livello </a:t>
            </a:r>
            <a:r>
              <a:rPr lang="it-IT" sz="4000" dirty="0">
                <a:latin typeface="Garamond" charset="0"/>
                <a:ea typeface="Garamond" charset="0"/>
                <a:cs typeface="Garamond" charset="0"/>
              </a:rPr>
              <a:t>di accesso e </a:t>
            </a:r>
            <a:r>
              <a:rPr lang="it-IT" sz="4000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2 livelli </a:t>
            </a:r>
            <a:r>
              <a:rPr lang="it-IT" sz="4000" dirty="0">
                <a:latin typeface="Garamond" charset="0"/>
                <a:ea typeface="Garamond" charset="0"/>
                <a:cs typeface="Garamond" charset="0"/>
              </a:rPr>
              <a:t>di competenza (</a:t>
            </a:r>
            <a:r>
              <a:rPr lang="it-IT" sz="4000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A</a:t>
            </a:r>
            <a:r>
              <a:rPr lang="it-IT" sz="4000" dirty="0">
                <a:latin typeface="Garamond" charset="0"/>
                <a:ea typeface="Garamond" charset="0"/>
                <a:cs typeface="Garamond" charset="0"/>
              </a:rPr>
              <a:t> and </a:t>
            </a:r>
            <a:r>
              <a:rPr lang="it-IT" sz="4000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B</a:t>
            </a:r>
            <a:r>
              <a:rPr lang="it-IT" sz="4000" dirty="0">
                <a:latin typeface="Garamond" charset="0"/>
                <a:ea typeface="Garamond" charset="0"/>
                <a:cs typeface="Garamond" charset="0"/>
              </a:rPr>
              <a:t>):</a:t>
            </a:r>
          </a:p>
          <a:p>
            <a:r>
              <a:rPr lang="it-IT" sz="4000" dirty="0">
                <a:latin typeface="Garamond" charset="0"/>
                <a:ea typeface="Garamond" charset="0"/>
                <a:cs typeface="Garamond" charset="0"/>
              </a:rPr>
              <a:t>Linee guida comuni</a:t>
            </a:r>
          </a:p>
          <a:p>
            <a:r>
              <a:rPr lang="it-IT" sz="4000" dirty="0">
                <a:latin typeface="Garamond" charset="0"/>
                <a:ea typeface="Garamond" charset="0"/>
                <a:cs typeface="Garamond" charset="0"/>
              </a:rPr>
              <a:t>Un sillabo per ogni livello</a:t>
            </a:r>
          </a:p>
          <a:p>
            <a:r>
              <a:rPr lang="it-IT" sz="4000" dirty="0">
                <a:latin typeface="Garamond" charset="0"/>
                <a:ea typeface="Garamond" charset="0"/>
                <a:cs typeface="Garamond" charset="0"/>
              </a:rPr>
              <a:t>Un lessico per ogni livello</a:t>
            </a:r>
          </a:p>
          <a:p>
            <a:r>
              <a:rPr lang="it-IT" sz="4000" dirty="0">
                <a:latin typeface="Garamond" charset="0"/>
                <a:ea typeface="Garamond" charset="0"/>
                <a:cs typeface="Garamond" charset="0"/>
              </a:rPr>
              <a:t>Strumenti di supporto per la didattica</a:t>
            </a:r>
          </a:p>
          <a:p>
            <a:r>
              <a:rPr lang="it-IT" sz="4000" dirty="0">
                <a:latin typeface="Garamond" charset="0"/>
                <a:ea typeface="Garamond" charset="0"/>
                <a:cs typeface="Garamond" charset="0"/>
              </a:rPr>
              <a:t>Test</a:t>
            </a:r>
          </a:p>
        </p:txBody>
      </p:sp>
    </p:spTree>
    <p:extLst>
      <p:ext uri="{BB962C8B-B14F-4D97-AF65-F5344CB8AC3E}">
        <p14:creationId xmlns:p14="http://schemas.microsoft.com/office/powerpoint/2010/main" val="1159382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Prima fase di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4000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Maggio 2021 (output 1)</a:t>
            </a:r>
            <a:r>
              <a:rPr lang="it-IT" sz="4000" dirty="0">
                <a:latin typeface="Garamond" charset="0"/>
                <a:ea typeface="Garamond" charset="0"/>
                <a:cs typeface="Garamond" charset="0"/>
              </a:rPr>
              <a:t> </a:t>
            </a:r>
          </a:p>
          <a:p>
            <a:pPr marL="0" indent="0">
              <a:buNone/>
            </a:pPr>
            <a:r>
              <a:rPr lang="it-IT" sz="4000" dirty="0">
                <a:latin typeface="Garamond" charset="0"/>
                <a:ea typeface="Garamond" charset="0"/>
                <a:cs typeface="Garamond" charset="0"/>
              </a:rPr>
              <a:t>- Linee Guida per il livello base</a:t>
            </a:r>
            <a:br>
              <a:rPr lang="it-IT" sz="4000" dirty="0">
                <a:latin typeface="Garamond" charset="0"/>
                <a:ea typeface="Garamond" charset="0"/>
                <a:cs typeface="Garamond" charset="0"/>
              </a:rPr>
            </a:br>
            <a:r>
              <a:rPr lang="it-IT" sz="4000" dirty="0">
                <a:latin typeface="Garamond" charset="0"/>
                <a:ea typeface="Garamond" charset="0"/>
                <a:cs typeface="Garamond" charset="0"/>
              </a:rPr>
              <a:t>- Sillabo e lessico per il livello base</a:t>
            </a:r>
            <a:br>
              <a:rPr lang="it-IT" sz="4000" dirty="0">
                <a:latin typeface="Garamond" charset="0"/>
                <a:ea typeface="Garamond" charset="0"/>
                <a:cs typeface="Garamond" charset="0"/>
              </a:rPr>
            </a:br>
            <a:r>
              <a:rPr lang="it-IT" sz="4000" dirty="0">
                <a:latin typeface="Garamond" charset="0"/>
                <a:ea typeface="Garamond" charset="0"/>
                <a:cs typeface="Garamond" charset="0"/>
              </a:rPr>
              <a:t>- Primi strumenti di supporto alla didattica </a:t>
            </a:r>
          </a:p>
        </p:txBody>
      </p:sp>
    </p:spTree>
    <p:extLst>
      <p:ext uri="{BB962C8B-B14F-4D97-AF65-F5344CB8AC3E}">
        <p14:creationId xmlns:p14="http://schemas.microsoft.com/office/powerpoint/2010/main" val="566145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Seconda fase di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4000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Dicembre 2021 (output 2)</a:t>
            </a:r>
            <a:r>
              <a:rPr lang="it-IT" sz="4000" dirty="0">
                <a:latin typeface="Garamond" charset="0"/>
                <a:ea typeface="Garamond" charset="0"/>
                <a:cs typeface="Garamond" charset="0"/>
              </a:rPr>
              <a:t> </a:t>
            </a:r>
          </a:p>
          <a:p>
            <a:pPr>
              <a:buFontTx/>
              <a:buChar char="-"/>
            </a:pPr>
            <a:r>
              <a:rPr lang="it-IT" sz="4000" dirty="0">
                <a:latin typeface="Garamond" charset="0"/>
                <a:ea typeface="Garamond" charset="0"/>
                <a:cs typeface="Garamond" charset="0"/>
              </a:rPr>
              <a:t>Ulteriori strumenti di supporto alla didattica</a:t>
            </a:r>
            <a:br>
              <a:rPr lang="it-IT" sz="4000" dirty="0">
                <a:latin typeface="Garamond" charset="0"/>
                <a:ea typeface="Garamond" charset="0"/>
                <a:cs typeface="Garamond" charset="0"/>
              </a:rPr>
            </a:br>
            <a:r>
              <a:rPr lang="it-IT" sz="4000" dirty="0">
                <a:latin typeface="Garamond" charset="0"/>
                <a:ea typeface="Garamond" charset="0"/>
                <a:cs typeface="Garamond" charset="0"/>
              </a:rPr>
              <a:t>- Test definitivi per i tre livelli</a:t>
            </a:r>
            <a:br>
              <a:rPr lang="it-IT" sz="4000" dirty="0">
                <a:latin typeface="Garamond" charset="0"/>
                <a:ea typeface="Garamond" charset="0"/>
                <a:cs typeface="Garamond" charset="0"/>
              </a:rPr>
            </a:br>
            <a:endParaRPr lang="it-IT" sz="4000" dirty="0">
              <a:latin typeface="Garamond" charset="0"/>
              <a:ea typeface="Garamond" charset="0"/>
              <a:cs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818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Terza fase di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4000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Settembre 2022 (output 3)</a:t>
            </a:r>
            <a:r>
              <a:rPr lang="it-IT" sz="4000" dirty="0">
                <a:latin typeface="Garamond" charset="0"/>
                <a:ea typeface="Garamond" charset="0"/>
                <a:cs typeface="Garamond" charset="0"/>
              </a:rPr>
              <a:t> </a:t>
            </a:r>
          </a:p>
          <a:p>
            <a:pPr marL="0" indent="0">
              <a:buNone/>
            </a:pPr>
            <a:r>
              <a:rPr lang="it-IT" sz="4000" dirty="0">
                <a:latin typeface="Garamond" charset="0"/>
                <a:ea typeface="Garamond" charset="0"/>
                <a:cs typeface="Garamond" charset="0"/>
              </a:rPr>
              <a:t>- Linee Guida per il livello avanzato</a:t>
            </a:r>
            <a:br>
              <a:rPr lang="it-IT" sz="4000" dirty="0">
                <a:latin typeface="Garamond" charset="0"/>
                <a:ea typeface="Garamond" charset="0"/>
                <a:cs typeface="Garamond" charset="0"/>
              </a:rPr>
            </a:br>
            <a:r>
              <a:rPr lang="it-IT" sz="4000" dirty="0">
                <a:latin typeface="Garamond" charset="0"/>
                <a:ea typeface="Garamond" charset="0"/>
                <a:cs typeface="Garamond" charset="0"/>
              </a:rPr>
              <a:t>- Sillabo e lessico per il livello avanzato</a:t>
            </a:r>
            <a:br>
              <a:rPr lang="it-IT" sz="4000" dirty="0">
                <a:latin typeface="Garamond" charset="0"/>
                <a:ea typeface="Garamond" charset="0"/>
                <a:cs typeface="Garamond" charset="0"/>
              </a:rPr>
            </a:br>
            <a:r>
              <a:rPr lang="it-IT" sz="4000" dirty="0">
                <a:latin typeface="Garamond" charset="0"/>
                <a:ea typeface="Garamond" charset="0"/>
                <a:cs typeface="Garamond" charset="0"/>
              </a:rPr>
              <a:t>- Test per il livello avanzato</a:t>
            </a:r>
          </a:p>
          <a:p>
            <a:pPr marL="0" indent="0">
              <a:buNone/>
            </a:pPr>
            <a:r>
              <a:rPr lang="it-IT" sz="4000" dirty="0">
                <a:latin typeface="Garamond" charset="0"/>
                <a:ea typeface="Garamond" charset="0"/>
                <a:cs typeface="Garamond" charset="0"/>
              </a:rPr>
              <a:t/>
            </a:r>
            <a:br>
              <a:rPr lang="it-IT" sz="4000" dirty="0">
                <a:latin typeface="Garamond" charset="0"/>
                <a:ea typeface="Garamond" charset="0"/>
                <a:cs typeface="Garamond" charset="0"/>
              </a:rPr>
            </a:br>
            <a:endParaRPr lang="it-IT" sz="4000" dirty="0">
              <a:latin typeface="Garamond" charset="0"/>
              <a:ea typeface="Garamond" charset="0"/>
              <a:cs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122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Linee Guida 1: competenze valutabili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latin typeface="Garamond" charset="0"/>
                <a:ea typeface="Garamond" charset="0"/>
                <a:cs typeface="Garamond" charset="0"/>
              </a:rPr>
              <a:t>Quali competenze vengono valutate al livello base?</a:t>
            </a:r>
          </a:p>
          <a:p>
            <a:pPr>
              <a:buFontTx/>
              <a:buChar char="-"/>
            </a:pPr>
            <a:r>
              <a:rPr lang="it-IT" dirty="0">
                <a:latin typeface="Garamond" charset="0"/>
                <a:ea typeface="Garamond" charset="0"/>
                <a:cs typeface="Garamond" charset="0"/>
              </a:rPr>
              <a:t>Comprensione del testo (significato)</a:t>
            </a:r>
          </a:p>
          <a:p>
            <a:pPr>
              <a:buFontTx/>
              <a:buChar char="-"/>
            </a:pPr>
            <a:r>
              <a:rPr lang="it-IT" dirty="0">
                <a:latin typeface="Garamond" charset="0"/>
                <a:ea typeface="Garamond" charset="0"/>
                <a:cs typeface="Garamond" charset="0"/>
              </a:rPr>
              <a:t>Identificazione di alcune strutture morfosintattiche di superficie</a:t>
            </a:r>
          </a:p>
          <a:p>
            <a:pPr>
              <a:buFontTx/>
              <a:buChar char="-"/>
            </a:pPr>
            <a:r>
              <a:rPr lang="it-IT" dirty="0">
                <a:latin typeface="Garamond" charset="0"/>
                <a:ea typeface="Garamond" charset="0"/>
                <a:cs typeface="Garamond" charset="0"/>
              </a:rPr>
              <a:t>Manipolazione di semplici strutture sintattiche di superficie</a:t>
            </a:r>
          </a:p>
          <a:p>
            <a:pPr marL="0" indent="0">
              <a:buNone/>
            </a:pPr>
            <a:endParaRPr lang="it-IT" sz="4000" dirty="0">
              <a:latin typeface="Garamond" charset="0"/>
              <a:ea typeface="Garamond" charset="0"/>
              <a:cs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766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Linee Guida 1.1: competenze non valutabili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latin typeface="Garamond" charset="0"/>
                <a:ea typeface="Garamond" charset="0"/>
                <a:cs typeface="Garamond" charset="0"/>
              </a:rPr>
              <a:t>Quali competenze </a:t>
            </a:r>
            <a:r>
              <a:rPr lang="it-IT" b="1" dirty="0">
                <a:latin typeface="Garamond" charset="0"/>
                <a:ea typeface="Garamond" charset="0"/>
                <a:cs typeface="Garamond" charset="0"/>
              </a:rPr>
              <a:t>non</a:t>
            </a:r>
            <a:r>
              <a:rPr lang="it-IT" dirty="0">
                <a:latin typeface="Garamond" charset="0"/>
                <a:ea typeface="Garamond" charset="0"/>
                <a:cs typeface="Garamond" charset="0"/>
              </a:rPr>
              <a:t> vengono valutate direttamente al livello base?</a:t>
            </a:r>
          </a:p>
          <a:p>
            <a:pPr marL="0" indent="0">
              <a:buNone/>
            </a:pPr>
            <a:endParaRPr lang="it-IT" dirty="0">
              <a:latin typeface="Garamond" charset="0"/>
              <a:ea typeface="Garamond" charset="0"/>
              <a:cs typeface="Garamond" charset="0"/>
            </a:endParaRPr>
          </a:p>
          <a:p>
            <a:pPr>
              <a:buFontTx/>
              <a:buChar char="-"/>
            </a:pPr>
            <a:r>
              <a:rPr lang="it-IT" dirty="0">
                <a:latin typeface="Garamond" charset="0"/>
                <a:ea typeface="Garamond" charset="0"/>
                <a:cs typeface="Garamond" charset="0"/>
              </a:rPr>
              <a:t>Identificazione dei formanti lessicali</a:t>
            </a:r>
          </a:p>
          <a:p>
            <a:pPr>
              <a:buFontTx/>
              <a:buChar char="-"/>
            </a:pPr>
            <a:r>
              <a:rPr lang="it-IT" dirty="0">
                <a:latin typeface="Garamond" charset="0"/>
                <a:ea typeface="Garamond" charset="0"/>
                <a:cs typeface="Garamond" charset="0"/>
              </a:rPr>
              <a:t>Competenze fonologiche</a:t>
            </a:r>
          </a:p>
          <a:p>
            <a:pPr>
              <a:buFontTx/>
              <a:buChar char="-"/>
            </a:pPr>
            <a:r>
              <a:rPr lang="it-IT" dirty="0">
                <a:latin typeface="Garamond" charset="0"/>
                <a:ea typeface="Garamond" charset="0"/>
                <a:cs typeface="Garamond" charset="0"/>
              </a:rPr>
              <a:t>Competenze storico letterarie e culturali</a:t>
            </a:r>
          </a:p>
          <a:p>
            <a:pPr>
              <a:buFontTx/>
              <a:buChar char="-"/>
            </a:pPr>
            <a:r>
              <a:rPr lang="it-IT" dirty="0">
                <a:latin typeface="Garamond" charset="0"/>
                <a:ea typeface="Garamond" charset="0"/>
                <a:cs typeface="Garamond" charset="0"/>
              </a:rPr>
              <a:t>Competenza traduttiva</a:t>
            </a:r>
          </a:p>
          <a:p>
            <a:pPr marL="0" indent="0">
              <a:buNone/>
            </a:pPr>
            <a:endParaRPr lang="it-IT" sz="4000" dirty="0">
              <a:latin typeface="Garamond" charset="0"/>
              <a:ea typeface="Garamond" charset="0"/>
              <a:cs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799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Linee Guida 2: testi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latin typeface="Garamond" charset="0"/>
                <a:ea typeface="Garamond" charset="0"/>
                <a:cs typeface="Garamond" charset="0"/>
              </a:rPr>
              <a:t>Quali testi vengono utilizzati per i test?</a:t>
            </a:r>
          </a:p>
          <a:p>
            <a:pPr marL="0" indent="0">
              <a:buNone/>
            </a:pPr>
            <a:endParaRPr lang="it-IT" dirty="0">
              <a:latin typeface="Garamond" charset="0"/>
              <a:ea typeface="Garamond" charset="0"/>
              <a:cs typeface="Garamond" charset="0"/>
            </a:endParaRPr>
          </a:p>
          <a:p>
            <a:pPr>
              <a:buFontTx/>
              <a:buChar char="-"/>
            </a:pPr>
            <a:r>
              <a:rPr lang="it-IT" dirty="0">
                <a:latin typeface="Garamond" charset="0"/>
                <a:ea typeface="Garamond" charset="0"/>
                <a:cs typeface="Garamond" charset="0"/>
              </a:rPr>
              <a:t>Per la certificazione del livello A: testi autentici appartenenti a tutte le epoche in cui latino è stato usato come lingua di cultura in ambiente aperto</a:t>
            </a:r>
          </a:p>
          <a:p>
            <a:pPr>
              <a:buFontTx/>
              <a:buChar char="-"/>
            </a:pPr>
            <a:r>
              <a:rPr lang="it-IT" dirty="0">
                <a:latin typeface="Garamond" charset="0"/>
                <a:ea typeface="Garamond" charset="0"/>
                <a:cs typeface="Garamond" charset="0"/>
              </a:rPr>
              <a:t>Per l’accesso alla certificazione: testi autentici adattati</a:t>
            </a:r>
          </a:p>
          <a:p>
            <a:pPr marL="0" indent="0">
              <a:buNone/>
            </a:pPr>
            <a:endParaRPr lang="it-IT" sz="4000" dirty="0">
              <a:latin typeface="Garamond" charset="0"/>
              <a:ea typeface="Garamond" charset="0"/>
              <a:cs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081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Linee Guida 3: i livelli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>
                <a:latin typeface="Garamond" charset="0"/>
                <a:ea typeface="Garamond" charset="0"/>
                <a:cs typeface="Garamond" charset="0"/>
              </a:rPr>
              <a:t>Un livello preliminare: </a:t>
            </a:r>
            <a:r>
              <a:rPr lang="it-IT" sz="2800" i="1" dirty="0" err="1">
                <a:latin typeface="Garamond" charset="0"/>
                <a:ea typeface="Garamond" charset="0"/>
                <a:cs typeface="Garamond" charset="0"/>
              </a:rPr>
              <a:t>praeambulum</a:t>
            </a:r>
            <a:r>
              <a:rPr lang="it-IT" sz="2800" dirty="0">
                <a:latin typeface="Garamond" charset="0"/>
                <a:ea typeface="Garamond" charset="0"/>
                <a:cs typeface="Garamond" charset="0"/>
              </a:rPr>
              <a:t> non riconosce la capacità di orientarsi sui testi latini, ma solo competenze di accesso (lessico di base, strutture morfosintattiche di base);</a:t>
            </a:r>
          </a:p>
          <a:p>
            <a:r>
              <a:rPr lang="it-IT" sz="2800" dirty="0">
                <a:latin typeface="Garamond" charset="0"/>
                <a:ea typeface="Garamond" charset="0"/>
                <a:cs typeface="Garamond" charset="0"/>
              </a:rPr>
              <a:t>Livello A1 riconosce la capacità si orientarsi in semplici testi latini autentici;</a:t>
            </a:r>
          </a:p>
          <a:p>
            <a:r>
              <a:rPr lang="it-IT" sz="2800" dirty="0">
                <a:latin typeface="Garamond" charset="0"/>
                <a:ea typeface="Garamond" charset="0"/>
                <a:cs typeface="Garamond" charset="0"/>
              </a:rPr>
              <a:t>Livello A2 riconosce la capacità si orientarsi in semplici testi autentici di minima complessità sintattica;</a:t>
            </a:r>
          </a:p>
          <a:p>
            <a:endParaRPr lang="it-IT" dirty="0">
              <a:latin typeface="Garamond" charset="0"/>
              <a:ea typeface="Garamond" charset="0"/>
              <a:cs typeface="Garamond" charset="0"/>
            </a:endParaRPr>
          </a:p>
          <a:p>
            <a:endParaRPr lang="it-IT" dirty="0">
              <a:latin typeface="Garamond" charset="0"/>
              <a:ea typeface="Garamond" charset="0"/>
              <a:cs typeface="Garamond" charset="0"/>
            </a:endParaRPr>
          </a:p>
          <a:p>
            <a:pPr>
              <a:buFontTx/>
              <a:buChar char="-"/>
            </a:pPr>
            <a:endParaRPr lang="it-IT" sz="4000" dirty="0">
              <a:latin typeface="Garamond" charset="0"/>
              <a:ea typeface="Garamond" charset="0"/>
              <a:cs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4492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Linee Guida 3: i livelli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>
                <a:latin typeface="Garamond" charset="0"/>
                <a:ea typeface="Garamond" charset="0"/>
                <a:cs typeface="Garamond" charset="0"/>
              </a:rPr>
              <a:t>Un livello preliminare: </a:t>
            </a:r>
            <a:r>
              <a:rPr lang="it-IT" sz="2800" i="1" dirty="0" err="1">
                <a:latin typeface="Garamond" charset="0"/>
                <a:ea typeface="Garamond" charset="0"/>
                <a:cs typeface="Garamond" charset="0"/>
              </a:rPr>
              <a:t>praeambulum</a:t>
            </a:r>
            <a:r>
              <a:rPr lang="it-IT" sz="2800" dirty="0">
                <a:latin typeface="Garamond" charset="0"/>
                <a:ea typeface="Garamond" charset="0"/>
                <a:cs typeface="Garamond" charset="0"/>
              </a:rPr>
              <a:t> non riconosce la capacità di orientarsi sui testi latini, ma solo competenze di accesso (lessico di base, strutture morfosintattiche di base);</a:t>
            </a:r>
          </a:p>
          <a:p>
            <a:r>
              <a:rPr lang="it-IT" sz="2800" dirty="0">
                <a:latin typeface="Garamond" charset="0"/>
                <a:ea typeface="Garamond" charset="0"/>
                <a:cs typeface="Garamond" charset="0"/>
              </a:rPr>
              <a:t>Livello A1 riconosce la capacità si orientarsi in semplici testi latini autentici;</a:t>
            </a:r>
          </a:p>
          <a:p>
            <a:r>
              <a:rPr lang="it-IT" sz="2800" dirty="0">
                <a:latin typeface="Garamond" charset="0"/>
                <a:ea typeface="Garamond" charset="0"/>
                <a:cs typeface="Garamond" charset="0"/>
              </a:rPr>
              <a:t>Livello A2 riconosce la capacità si orientarsi in semplici testi autentici di minima complessità sintattica;</a:t>
            </a:r>
          </a:p>
          <a:p>
            <a:endParaRPr lang="it-IT" dirty="0">
              <a:latin typeface="Garamond" charset="0"/>
              <a:ea typeface="Garamond" charset="0"/>
              <a:cs typeface="Garamond" charset="0"/>
            </a:endParaRPr>
          </a:p>
          <a:p>
            <a:endParaRPr lang="it-IT" dirty="0">
              <a:latin typeface="Garamond" charset="0"/>
              <a:ea typeface="Garamond" charset="0"/>
              <a:cs typeface="Garamond" charset="0"/>
            </a:endParaRPr>
          </a:p>
          <a:p>
            <a:pPr>
              <a:buFontTx/>
              <a:buChar char="-"/>
            </a:pPr>
            <a:endParaRPr lang="it-IT" sz="4000" dirty="0">
              <a:latin typeface="Garamond" charset="0"/>
              <a:ea typeface="Garamond" charset="0"/>
              <a:cs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606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528" y="1257300"/>
            <a:ext cx="813690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EULALIA</a:t>
            </a:r>
          </a:p>
          <a:p>
            <a:r>
              <a:rPr lang="it-IT" sz="6000" dirty="0">
                <a:solidFill>
                  <a:srgbClr val="C00000"/>
                </a:solidFill>
              </a:rPr>
              <a:t>				</a:t>
            </a:r>
            <a:r>
              <a:rPr lang="it-IT" sz="6000" dirty="0" err="1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EU</a:t>
            </a:r>
            <a:r>
              <a:rPr lang="it-IT" sz="6000" dirty="0" err="1">
                <a:latin typeface="Garamond" charset="0"/>
                <a:ea typeface="Garamond" charset="0"/>
                <a:cs typeface="Garamond" charset="0"/>
              </a:rPr>
              <a:t>ropean</a:t>
            </a:r>
            <a:r>
              <a:rPr lang="it-IT" sz="6000" dirty="0">
                <a:latin typeface="Garamond" charset="0"/>
                <a:ea typeface="Garamond" charset="0"/>
                <a:cs typeface="Garamond" charset="0"/>
              </a:rPr>
              <a:t> </a:t>
            </a:r>
          </a:p>
          <a:p>
            <a:r>
              <a:rPr lang="it-IT" sz="6000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				</a:t>
            </a:r>
            <a:r>
              <a:rPr lang="it-IT" sz="6000" dirty="0" err="1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LA</a:t>
            </a:r>
            <a:r>
              <a:rPr lang="it-IT" sz="6000" dirty="0" err="1">
                <a:latin typeface="Garamond" charset="0"/>
                <a:ea typeface="Garamond" charset="0"/>
                <a:cs typeface="Garamond" charset="0"/>
              </a:rPr>
              <a:t>tin</a:t>
            </a:r>
            <a:endParaRPr lang="it-IT" sz="6000" dirty="0">
              <a:latin typeface="Garamond" charset="0"/>
              <a:ea typeface="Garamond" charset="0"/>
              <a:cs typeface="Garamond" charset="0"/>
            </a:endParaRPr>
          </a:p>
          <a:p>
            <a:r>
              <a:rPr lang="it-IT" sz="6000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				</a:t>
            </a:r>
            <a:r>
              <a:rPr lang="it-IT" sz="6000" dirty="0" err="1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LI</a:t>
            </a:r>
            <a:r>
              <a:rPr lang="it-IT" sz="6000" dirty="0" err="1">
                <a:latin typeface="Garamond" charset="0"/>
                <a:ea typeface="Garamond" charset="0"/>
                <a:cs typeface="Garamond" charset="0"/>
              </a:rPr>
              <a:t>nguistic</a:t>
            </a:r>
            <a:endParaRPr lang="it-IT" sz="6000" dirty="0">
              <a:latin typeface="Garamond" charset="0"/>
              <a:ea typeface="Garamond" charset="0"/>
              <a:cs typeface="Garamond" charset="0"/>
            </a:endParaRPr>
          </a:p>
          <a:p>
            <a:r>
              <a:rPr lang="it-IT" sz="6000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				</a:t>
            </a:r>
            <a:r>
              <a:rPr lang="it-IT" sz="6000" dirty="0" err="1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A</a:t>
            </a:r>
            <a:r>
              <a:rPr lang="it-IT" sz="6000" dirty="0" err="1">
                <a:latin typeface="Garamond" charset="0"/>
                <a:ea typeface="Garamond" charset="0"/>
                <a:cs typeface="Garamond" charset="0"/>
              </a:rPr>
              <a:t>ssessment</a:t>
            </a:r>
            <a:endParaRPr lang="it-IT" sz="6000" dirty="0">
              <a:latin typeface="Garamond" charset="0"/>
              <a:ea typeface="Garamond" charset="0"/>
              <a:cs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1101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Monolinguismo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Garamond" charset="0"/>
                <a:ea typeface="Garamond" charset="0"/>
                <a:cs typeface="Garamond" charset="0"/>
              </a:rPr>
              <a:t>Rinforza l’idea che il latino abbia originariamente svolto, come le altre lingue, una funzione interazionale</a:t>
            </a:r>
          </a:p>
          <a:p>
            <a:endParaRPr lang="it-IT" dirty="0">
              <a:latin typeface="Garamond" charset="0"/>
              <a:ea typeface="Garamond" charset="0"/>
              <a:cs typeface="Garamond" charset="0"/>
            </a:endParaRPr>
          </a:p>
          <a:p>
            <a:r>
              <a:rPr lang="it-IT" dirty="0">
                <a:latin typeface="Garamond" charset="0"/>
                <a:ea typeface="Garamond" charset="0"/>
                <a:cs typeface="Garamond" charset="0"/>
              </a:rPr>
              <a:t>Non viene utilizzato per l’identificazione delle strutture morfosintattiche</a:t>
            </a:r>
          </a:p>
          <a:p>
            <a:pPr>
              <a:buFontTx/>
              <a:buChar char="-"/>
            </a:pPr>
            <a:endParaRPr lang="it-IT" sz="4000" dirty="0">
              <a:latin typeface="Garamond" charset="0"/>
              <a:ea typeface="Garamond" charset="0"/>
              <a:cs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0476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Test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Garamond" charset="0"/>
                <a:ea typeface="Garamond" charset="0"/>
                <a:cs typeface="Garamond" charset="0"/>
              </a:rPr>
              <a:t>Sono in atto sperimentazioni nei diversi paesi in vista della seconda fase del progetto.</a:t>
            </a:r>
          </a:p>
          <a:p>
            <a:endParaRPr lang="it-IT" dirty="0">
              <a:latin typeface="Garamond" charset="0"/>
              <a:ea typeface="Garamond" charset="0"/>
              <a:cs typeface="Garamond" charset="0"/>
            </a:endParaRPr>
          </a:p>
          <a:p>
            <a:r>
              <a:rPr lang="it-IT" dirty="0">
                <a:latin typeface="Garamond" charset="0"/>
                <a:ea typeface="Garamond" charset="0"/>
                <a:cs typeface="Garamond" charset="0"/>
              </a:rPr>
              <a:t>Soglie di valutazione </a:t>
            </a:r>
            <a:r>
              <a:rPr lang="it-IT" b="1" dirty="0">
                <a:latin typeface="Garamond" charset="0"/>
                <a:ea typeface="Garamond" charset="0"/>
                <a:cs typeface="Garamond" charset="0"/>
              </a:rPr>
              <a:t>provvisorie</a:t>
            </a:r>
            <a:r>
              <a:rPr lang="it-IT" dirty="0">
                <a:latin typeface="Garamond" charset="0"/>
                <a:ea typeface="Garamond" charset="0"/>
                <a:cs typeface="Garamond" charset="0"/>
              </a:rPr>
              <a:t>: 65% delle risposte esatte per il </a:t>
            </a:r>
            <a:r>
              <a:rPr lang="it-IT" i="1" dirty="0" err="1">
                <a:latin typeface="Garamond" charset="0"/>
                <a:ea typeface="Garamond" charset="0"/>
                <a:cs typeface="Garamond" charset="0"/>
              </a:rPr>
              <a:t>Praeambulum</a:t>
            </a:r>
            <a:r>
              <a:rPr lang="it-IT" dirty="0">
                <a:latin typeface="Garamond" charset="0"/>
                <a:ea typeface="Garamond" charset="0"/>
                <a:cs typeface="Garamond" charset="0"/>
              </a:rPr>
              <a:t> e 75% nel Livello A. </a:t>
            </a:r>
          </a:p>
          <a:p>
            <a:pPr marL="0" indent="0">
              <a:buNone/>
            </a:pPr>
            <a:endParaRPr lang="it-IT" sz="4000" dirty="0">
              <a:latin typeface="Garamond" charset="0"/>
              <a:ea typeface="Garamond" charset="0"/>
              <a:cs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0805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Strumenti per la didattica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Garamond" charset="0"/>
                <a:ea typeface="Garamond" charset="0"/>
                <a:cs typeface="Garamond" charset="0"/>
              </a:rPr>
              <a:t>Audio </a:t>
            </a:r>
            <a:r>
              <a:rPr lang="it-IT" dirty="0" err="1">
                <a:latin typeface="Garamond" charset="0"/>
                <a:ea typeface="Garamond" charset="0"/>
                <a:cs typeface="Garamond" charset="0"/>
              </a:rPr>
              <a:t>files</a:t>
            </a:r>
            <a:r>
              <a:rPr lang="it-IT" dirty="0">
                <a:latin typeface="Garamond" charset="0"/>
                <a:ea typeface="Garamond" charset="0"/>
                <a:cs typeface="Garamond" charset="0"/>
              </a:rPr>
              <a:t>: per far emergere il suono del latino e sfruttare meglio il canale uditivo per l’apprendimento</a:t>
            </a:r>
          </a:p>
          <a:p>
            <a:endParaRPr lang="it-IT" dirty="0">
              <a:latin typeface="Garamond" charset="0"/>
              <a:ea typeface="Garamond" charset="0"/>
              <a:cs typeface="Garamond" charset="0"/>
            </a:endParaRPr>
          </a:p>
          <a:p>
            <a:r>
              <a:rPr lang="it-IT" dirty="0">
                <a:latin typeface="Garamond" charset="0"/>
                <a:ea typeface="Garamond" charset="0"/>
                <a:cs typeface="Garamond" charset="0"/>
              </a:rPr>
              <a:t>Esercizi mirati a sviluppare le competenze (soprattutto lessicali), non a replicare gli strumenti di misurazione</a:t>
            </a:r>
          </a:p>
          <a:p>
            <a:pPr marL="0" indent="0">
              <a:buNone/>
            </a:pPr>
            <a:endParaRPr lang="it-IT" sz="4000" dirty="0">
              <a:latin typeface="Garamond" charset="0"/>
              <a:ea typeface="Garamond" charset="0"/>
              <a:cs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7692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Lucia Pasetti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Dipartimento di Filologia Classica e Italianistica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lucia.pasetti@unibo.it</a:t>
            </a:r>
            <a:endParaRPr lang="it-IT" dirty="0"/>
          </a:p>
          <a:p>
            <a:r>
              <a:rPr lang="it-IT" dirty="0" err="1"/>
              <a:t>chiara.gianollo@unibo.it</a:t>
            </a:r>
            <a:endParaRPr lang="it-IT" dirty="0"/>
          </a:p>
          <a:p>
            <a:r>
              <a:rPr lang="it-IT" dirty="0" err="1"/>
              <a:t>francesca.magrefi@unibo.it</a:t>
            </a:r>
            <a:endParaRPr lang="it-IT" dirty="0"/>
          </a:p>
          <a:p>
            <a:r>
              <a:rPr lang="it-IT"/>
              <a:t>daniele.pellacani@unibo.it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9412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9512" y="1412776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dirty="0">
                <a:solidFill>
                  <a:srgbClr val="C00000"/>
                </a:solidFill>
              </a:rPr>
              <a:t>				</a:t>
            </a:r>
            <a:endParaRPr lang="it-IT" sz="6000" dirty="0">
              <a:latin typeface="Garamond" charset="0"/>
              <a:ea typeface="Garamond" charset="0"/>
              <a:cs typeface="Garamond" charset="0"/>
            </a:endParaRPr>
          </a:p>
        </p:txBody>
      </p:sp>
      <p:pic>
        <p:nvPicPr>
          <p:cNvPr id="4" name="Immagine 3" descr="Immagine che contiene testo&#10;&#10;Descrizione generata automaticamente">
            <a:extLst>
              <a:ext uri="{FF2B5EF4-FFF2-40B4-BE49-F238E27FC236}">
                <a16:creationId xmlns:a16="http://schemas.microsoft.com/office/drawing/2014/main" xmlns="" id="{0FBD5501-A669-CA45-885D-2D243F57EB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980728"/>
            <a:ext cx="6912768" cy="2899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380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B6DB8A38-03B1-8F44-95F3-0ED44AFD2D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5288" y="215370"/>
            <a:ext cx="8424862" cy="648071"/>
          </a:xfrm>
        </p:spPr>
        <p:txBody>
          <a:bodyPr/>
          <a:lstStyle/>
          <a:p>
            <a:r>
              <a:rPr lang="en-US" sz="4000" dirty="0">
                <a:latin typeface="Garamond" charset="0"/>
                <a:ea typeface="Garamond" charset="0"/>
                <a:cs typeface="Garamond" charset="0"/>
              </a:rPr>
              <a:t>Partnership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2F1EFE1-FD8C-E547-BFE2-1355837A24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5288" y="764705"/>
            <a:ext cx="8424862" cy="5256584"/>
          </a:xfrm>
        </p:spPr>
        <p:txBody>
          <a:bodyPr/>
          <a:lstStyle/>
          <a:p>
            <a:endParaRPr lang="en" dirty="0"/>
          </a:p>
          <a:p>
            <a:endParaRPr lang="en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036F5B2-632E-F04A-9479-F87A29E6EA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926" y="1643593"/>
            <a:ext cx="4319586" cy="437769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99A0DBA-931D-A640-9F0D-70A37FBD644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500" y="2727662"/>
            <a:ext cx="1020527" cy="10205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00475265-9572-3241-9E69-ECD7090D468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733" y="4130338"/>
            <a:ext cx="1949204" cy="102052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4A607489-F341-0442-8382-2561CF92284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989851"/>
            <a:ext cx="1323967" cy="47920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29B97FE-1A6E-6844-8B2C-A49480F1610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4010379"/>
            <a:ext cx="1015113" cy="100665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495BE59D-E124-F143-B61C-4AE63147EA0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69" y="1281938"/>
            <a:ext cx="1111558" cy="111155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9D3D91FE-CCE5-6E4E-8A86-2938481EF3D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867" y="238672"/>
            <a:ext cx="950176" cy="941268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22A1428C-E476-2C4F-A0FC-81C522BE8180}"/>
              </a:ext>
            </a:extLst>
          </p:cNvPr>
          <p:cNvCxnSpPr>
            <a:cxnSpLocks/>
          </p:cNvCxnSpPr>
          <p:nvPr/>
        </p:nvCxnSpPr>
        <p:spPr>
          <a:xfrm>
            <a:off x="1842947" y="1948441"/>
            <a:ext cx="2411416" cy="2202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68E4E694-46BF-1346-92AB-AA2CD99DB6C1}"/>
              </a:ext>
            </a:extLst>
          </p:cNvPr>
          <p:cNvCxnSpPr>
            <a:cxnSpLocks/>
          </p:cNvCxnSpPr>
          <p:nvPr/>
        </p:nvCxnSpPr>
        <p:spPr>
          <a:xfrm>
            <a:off x="2094690" y="3083034"/>
            <a:ext cx="1685222" cy="1047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0A505B9B-0EB4-9546-BA11-ED29AE2D44B6}"/>
              </a:ext>
            </a:extLst>
          </p:cNvPr>
          <p:cNvCxnSpPr>
            <a:cxnSpLocks/>
          </p:cNvCxnSpPr>
          <p:nvPr/>
        </p:nvCxnSpPr>
        <p:spPr>
          <a:xfrm>
            <a:off x="1593094" y="4528758"/>
            <a:ext cx="1250714" cy="488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92FDE7B8-22BA-8E40-AFA4-851847F40DAC}"/>
              </a:ext>
            </a:extLst>
          </p:cNvPr>
          <p:cNvCxnSpPr>
            <a:cxnSpLocks/>
          </p:cNvCxnSpPr>
          <p:nvPr/>
        </p:nvCxnSpPr>
        <p:spPr>
          <a:xfrm>
            <a:off x="4960955" y="1179940"/>
            <a:ext cx="0" cy="17258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986F7AD9-8482-5841-8B13-E74530517A4A}"/>
              </a:ext>
            </a:extLst>
          </p:cNvPr>
          <p:cNvCxnSpPr>
            <a:cxnSpLocks/>
          </p:cNvCxnSpPr>
          <p:nvPr/>
        </p:nvCxnSpPr>
        <p:spPr>
          <a:xfrm flipH="1">
            <a:off x="4254363" y="3429000"/>
            <a:ext cx="2881532" cy="13438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119C9DBF-C466-7C4E-BA69-22313A941A1C}"/>
              </a:ext>
            </a:extLst>
          </p:cNvPr>
          <p:cNvCxnSpPr>
            <a:cxnSpLocks/>
          </p:cNvCxnSpPr>
          <p:nvPr/>
        </p:nvCxnSpPr>
        <p:spPr>
          <a:xfrm flipH="1">
            <a:off x="4427984" y="4640601"/>
            <a:ext cx="2813981" cy="1294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94AAE58B-3018-D040-8ED6-FBA37B2446E3}"/>
              </a:ext>
            </a:extLst>
          </p:cNvPr>
          <p:cNvSpPr txBox="1"/>
          <p:nvPr/>
        </p:nvSpPr>
        <p:spPr>
          <a:xfrm>
            <a:off x="565001" y="5068948"/>
            <a:ext cx="9815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Salamanca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1C891768-0890-7E4B-9772-37E20EF14E39}"/>
              </a:ext>
            </a:extLst>
          </p:cNvPr>
          <p:cNvSpPr txBox="1"/>
          <p:nvPr/>
        </p:nvSpPr>
        <p:spPr>
          <a:xfrm>
            <a:off x="991306" y="2461679"/>
            <a:ext cx="9815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Colonia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7900399B-323A-C04C-8032-CCCBCE51E6E8}"/>
              </a:ext>
            </a:extLst>
          </p:cNvPr>
          <p:cNvSpPr txBox="1"/>
          <p:nvPr/>
        </p:nvSpPr>
        <p:spPr>
          <a:xfrm>
            <a:off x="5182820" y="1148719"/>
            <a:ext cx="9815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Uppsala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5A22FBA1-D38B-4D41-A137-638A56EFC9D7}"/>
              </a:ext>
            </a:extLst>
          </p:cNvPr>
          <p:cNvSpPr txBox="1"/>
          <p:nvPr/>
        </p:nvSpPr>
        <p:spPr>
          <a:xfrm>
            <a:off x="7013582" y="2349693"/>
            <a:ext cx="15604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Cattolica Milano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E8F130BB-769F-2243-9A3A-DD20EB03C525}"/>
              </a:ext>
            </a:extLst>
          </p:cNvPr>
          <p:cNvSpPr txBox="1"/>
          <p:nvPr/>
        </p:nvSpPr>
        <p:spPr>
          <a:xfrm>
            <a:off x="7353961" y="5221057"/>
            <a:ext cx="9815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</a:rPr>
              <a:t>Bologna</a:t>
            </a:r>
          </a:p>
        </p:txBody>
      </p:sp>
    </p:spTree>
    <p:extLst>
      <p:ext uri="{BB962C8B-B14F-4D97-AF65-F5344CB8AC3E}">
        <p14:creationId xmlns:p14="http://schemas.microsoft.com/office/powerpoint/2010/main" val="2025690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sz="4000" dirty="0">
                <a:latin typeface="Garamond" charset="0"/>
                <a:ea typeface="Garamond" charset="0"/>
                <a:cs typeface="Garamond" charset="0"/>
              </a:rPr>
              <a:t>Caratteristiche del </a:t>
            </a:r>
            <a:r>
              <a:rPr lang="it-IT" sz="4000" dirty="0" err="1">
                <a:latin typeface="Garamond" charset="0"/>
                <a:ea typeface="Garamond" charset="0"/>
                <a:cs typeface="Garamond" charset="0"/>
              </a:rPr>
              <a:t>parternariato</a:t>
            </a:r>
            <a:endParaRPr lang="it-IT" sz="4000" dirty="0"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pPr marL="285750" indent="-285750">
              <a:buFontTx/>
              <a:buChar char="-"/>
            </a:pPr>
            <a:r>
              <a:rPr lang="it-IT" sz="2800" dirty="0"/>
              <a:t>Tradizione di studi linguistici</a:t>
            </a:r>
          </a:p>
          <a:p>
            <a:pPr marL="285750" indent="-285750">
              <a:buFontTx/>
              <a:buChar char="-"/>
            </a:pPr>
            <a:r>
              <a:rPr lang="it-IT" sz="2800" dirty="0"/>
              <a:t>Impegno nella didattica del </a:t>
            </a:r>
            <a:r>
              <a:rPr lang="it-IT" sz="2800" dirty="0">
                <a:solidFill>
                  <a:srgbClr val="C00000"/>
                </a:solidFill>
              </a:rPr>
              <a:t>Latino</a:t>
            </a:r>
          </a:p>
          <a:p>
            <a:pPr marL="285750" indent="-285750">
              <a:buFontTx/>
              <a:buChar char="-"/>
            </a:pPr>
            <a:r>
              <a:rPr lang="it-IT" sz="2800" dirty="0">
                <a:solidFill>
                  <a:srgbClr val="C00000"/>
                </a:solidFill>
              </a:rPr>
              <a:t>relazioni </a:t>
            </a:r>
            <a:r>
              <a:rPr lang="it-IT" sz="2800" dirty="0"/>
              <a:t>con scuole e uffici scolastici</a:t>
            </a:r>
          </a:p>
          <a:p>
            <a:pPr marL="285750" indent="-285750">
              <a:buFontTx/>
              <a:buChar char="-"/>
            </a:pPr>
            <a:r>
              <a:rPr lang="it-IT" sz="2800" dirty="0">
                <a:solidFill>
                  <a:srgbClr val="C00000"/>
                </a:solidFill>
              </a:rPr>
              <a:t>precedenti esperienze </a:t>
            </a:r>
            <a:r>
              <a:rPr lang="it-IT" sz="2800" dirty="0"/>
              <a:t>nella certificazione linguistica delle lingue antiche</a:t>
            </a:r>
          </a:p>
        </p:txBody>
      </p:sp>
    </p:spTree>
    <p:extLst>
      <p:ext uri="{BB962C8B-B14F-4D97-AF65-F5344CB8AC3E}">
        <p14:creationId xmlns:p14="http://schemas.microsoft.com/office/powerpoint/2010/main" val="991551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3423914"/>
          </a:xfrm>
        </p:spPr>
        <p:txBody>
          <a:bodyPr/>
          <a:lstStyle/>
          <a:p>
            <a:r>
              <a:rPr lang="it-IT" sz="6000" b="1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Esigenze alla base del progetto</a:t>
            </a:r>
            <a:r>
              <a:rPr lang="it-IT" b="1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/>
            </a:r>
            <a:br>
              <a:rPr lang="it-IT" b="1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</a:br>
            <a:endParaRPr lang="it-IT" dirty="0"/>
          </a:p>
        </p:txBody>
      </p:sp>
      <p:sp>
        <p:nvSpPr>
          <p:cNvPr id="2" name="Segnaposto tes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5008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476672"/>
            <a:ext cx="7886700" cy="1205057"/>
          </a:xfrm>
        </p:spPr>
        <p:txBody>
          <a:bodyPr/>
          <a:lstStyle/>
          <a:p>
            <a:r>
              <a:rPr lang="it-IT" dirty="0">
                <a:latin typeface="Garamond" charset="0"/>
                <a:ea typeface="Garamond" charset="0"/>
                <a:cs typeface="Garamond" charset="0"/>
              </a:rPr>
              <a:t>Gli studenti di latino in EU :</a:t>
            </a:r>
            <a:br>
              <a:rPr lang="it-IT" dirty="0">
                <a:latin typeface="Garamond" charset="0"/>
                <a:ea typeface="Garamond" charset="0"/>
                <a:cs typeface="Garamond" charset="0"/>
              </a:rPr>
            </a:br>
            <a:r>
              <a:rPr lang="it-IT" b="1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più di 3.000.000!</a:t>
            </a:r>
          </a:p>
        </p:txBody>
      </p:sp>
      <p:pic>
        <p:nvPicPr>
          <p:cNvPr id="6" name="Segnaposto contenuto 5" descr="mage result for masse di pinguini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" t="21694" r="431" b="882"/>
          <a:stretch/>
        </p:blipFill>
        <p:spPr bwMode="auto">
          <a:xfrm>
            <a:off x="1547664" y="1916832"/>
            <a:ext cx="5760641" cy="41161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40676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Differenti sistemi educativi...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124744"/>
            <a:ext cx="7886700" cy="5052219"/>
          </a:xfrm>
        </p:spPr>
        <p:txBody>
          <a:bodyPr/>
          <a:lstStyle/>
          <a:p>
            <a:pPr marL="0" indent="0">
              <a:buNone/>
            </a:pPr>
            <a:r>
              <a:rPr lang="it-IT" sz="2800" dirty="0">
                <a:latin typeface="Garamond" charset="0"/>
                <a:ea typeface="Garamond" charset="0"/>
                <a:cs typeface="Garamond" charset="0"/>
              </a:rPr>
              <a:t>Alcuni esempi:</a:t>
            </a:r>
          </a:p>
          <a:p>
            <a:r>
              <a:rPr lang="it-IT" sz="2800" dirty="0">
                <a:latin typeface="Garamond" charset="0"/>
                <a:ea typeface="Garamond" charset="0"/>
                <a:cs typeface="Garamond" charset="0"/>
              </a:rPr>
              <a:t>Latino obbligatorio nella secondaria di primo grado (Romania)</a:t>
            </a:r>
          </a:p>
          <a:p>
            <a:r>
              <a:rPr lang="it-IT" sz="2800" dirty="0">
                <a:latin typeface="Garamond" charset="0"/>
                <a:ea typeface="Garamond" charset="0"/>
                <a:cs typeface="Garamond" charset="0"/>
              </a:rPr>
              <a:t>Latino obbligatorio in alcune secondarie di secondo grado (Italia, Spagna, Germania) </a:t>
            </a:r>
          </a:p>
          <a:p>
            <a:r>
              <a:rPr lang="it-IT" sz="2800" dirty="0">
                <a:latin typeface="Garamond" charset="0"/>
                <a:ea typeface="Garamond" charset="0"/>
                <a:cs typeface="Garamond" charset="0"/>
              </a:rPr>
              <a:t>Latino opzionale in alcune secondarie di secondo grado (Francia, Italia)</a:t>
            </a:r>
          </a:p>
          <a:p>
            <a:r>
              <a:rPr lang="it-IT" sz="2800" dirty="0">
                <a:latin typeface="Garamond" charset="0"/>
                <a:ea typeface="Garamond" charset="0"/>
                <a:cs typeface="Garamond" charset="0"/>
              </a:rPr>
              <a:t>Latino solo all’Università (Svezia)</a:t>
            </a:r>
          </a:p>
          <a:p>
            <a:r>
              <a:rPr lang="it-IT" sz="2800" dirty="0">
                <a:latin typeface="Garamond" charset="0"/>
                <a:ea typeface="Garamond" charset="0"/>
                <a:cs typeface="Garamond" charset="0"/>
              </a:rPr>
              <a:t>Latino richiesto per accedere a certi corsi universitari (Germania)</a:t>
            </a:r>
          </a:p>
        </p:txBody>
      </p:sp>
    </p:spTree>
    <p:extLst>
      <p:ext uri="{BB962C8B-B14F-4D97-AF65-F5344CB8AC3E}">
        <p14:creationId xmlns:p14="http://schemas.microsoft.com/office/powerpoint/2010/main" val="1001231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404664"/>
            <a:ext cx="7886700" cy="5772299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400" b="1" dirty="0">
                <a:solidFill>
                  <a:srgbClr val="C00000"/>
                </a:solidFill>
                <a:latin typeface="Garamond" charset="0"/>
                <a:ea typeface="Garamond" charset="0"/>
                <a:cs typeface="Garamond" charset="0"/>
              </a:rPr>
              <a:t>... problemi comuni: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3600" b="1" dirty="0">
              <a:solidFill>
                <a:srgbClr val="C00000"/>
              </a:solidFill>
              <a:latin typeface="Garamond" charset="0"/>
              <a:ea typeface="Garamond" charset="0"/>
              <a:cs typeface="Garamond" charset="0"/>
            </a:endParaRPr>
          </a:p>
          <a:p>
            <a:pPr>
              <a:spcBef>
                <a:spcPts val="0"/>
              </a:spcBef>
              <a:defRPr/>
            </a:pPr>
            <a:r>
              <a:rPr lang="it-IT" sz="3600" dirty="0">
                <a:latin typeface="Garamond" charset="0"/>
                <a:ea typeface="Garamond" charset="0"/>
                <a:cs typeface="Garamond" charset="0"/>
              </a:rPr>
              <a:t>Difficoltà di comunicazione tra i livelli di istruzione</a:t>
            </a:r>
          </a:p>
          <a:p>
            <a:pPr>
              <a:spcBef>
                <a:spcPts val="0"/>
              </a:spcBef>
              <a:defRPr/>
            </a:pPr>
            <a:r>
              <a:rPr lang="it-IT" sz="3600" dirty="0">
                <a:latin typeface="Garamond" charset="0"/>
                <a:ea typeface="Garamond" charset="0"/>
                <a:cs typeface="Garamond" charset="0"/>
              </a:rPr>
              <a:t>Esigenza di di riconoscimento del Latino come lingua di cultura</a:t>
            </a:r>
          </a:p>
          <a:p>
            <a:pPr>
              <a:spcBef>
                <a:spcPts val="0"/>
              </a:spcBef>
              <a:defRPr/>
            </a:pPr>
            <a:r>
              <a:rPr lang="it-IT" sz="3600" dirty="0">
                <a:latin typeface="Garamond" charset="0"/>
                <a:ea typeface="Garamond" charset="0"/>
                <a:cs typeface="Garamond" charset="0"/>
              </a:rPr>
              <a:t>Necessità di nuovi stimoli per la didattica</a:t>
            </a:r>
          </a:p>
          <a:p>
            <a:pPr>
              <a:spcBef>
                <a:spcPts val="0"/>
              </a:spcBef>
              <a:defRPr/>
            </a:pPr>
            <a:endParaRPr lang="it-IT" sz="3600" dirty="0">
              <a:latin typeface="Garamond" charset="0"/>
              <a:ea typeface="Garamond" charset="0"/>
              <a:cs typeface="Garamond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>
              <a:latin typeface="Garamond" charset="0"/>
              <a:ea typeface="Garamond" charset="0"/>
              <a:cs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235254"/>
      </p:ext>
    </p:extLst>
  </p:cSld>
  <p:clrMapOvr>
    <a:masterClrMapping/>
  </p:clrMapOvr>
</p:sld>
</file>

<file path=ppt/theme/theme1.xml><?xml version="1.0" encoding="utf-8"?>
<a:theme xmlns:a="http://schemas.openxmlformats.org/drawingml/2006/main" name="COPERTI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b="1" dirty="0" smtClean="0">
            <a:solidFill>
              <a:schemeClr val="bg1"/>
            </a:solidFill>
            <a:latin typeface="Century Gothic" panose="020B0502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IAPOSI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IUSURA">
  <a:themeElements>
    <a:clrScheme name="Personalizzato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EEECE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2481</TotalTime>
  <Words>604</Words>
  <Application>Microsoft Office PowerPoint</Application>
  <PresentationFormat>Presentazione su schermo (4:3)</PresentationFormat>
  <Paragraphs>103</Paragraphs>
  <Slides>23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23</vt:i4>
      </vt:variant>
    </vt:vector>
  </HeadingPairs>
  <TitlesOfParts>
    <vt:vector size="31" baseType="lpstr">
      <vt:lpstr>Arial</vt:lpstr>
      <vt:lpstr>Calibri</vt:lpstr>
      <vt:lpstr>Century Gothic</vt:lpstr>
      <vt:lpstr>Garamond</vt:lpstr>
      <vt:lpstr>Wingdings</vt:lpstr>
      <vt:lpstr>COPERTINA</vt:lpstr>
      <vt:lpstr>DIAPOSITIVE</vt:lpstr>
      <vt:lpstr>CHIUSURA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Esigenze alla base del progetto </vt:lpstr>
      <vt:lpstr>Gli studenti di latino in EU : più di 3.000.000!</vt:lpstr>
      <vt:lpstr>Differenti sistemi educativi...</vt:lpstr>
      <vt:lpstr>Presentazione standard di PowerPoint</vt:lpstr>
      <vt:lpstr>  Gli strumenti di Eulalia</vt:lpstr>
      <vt:lpstr>Presentazione standard di PowerPoint</vt:lpstr>
      <vt:lpstr>Prima fase di lavoro</vt:lpstr>
      <vt:lpstr>Seconda fase di lavoro</vt:lpstr>
      <vt:lpstr>Terza fase di lavoro</vt:lpstr>
      <vt:lpstr>Linee Guida 1: competenze valutabili</vt:lpstr>
      <vt:lpstr>Linee Guida 1.1: competenze non valutabili</vt:lpstr>
      <vt:lpstr>Linee Guida 2: testi </vt:lpstr>
      <vt:lpstr>Linee Guida 3: i livelli </vt:lpstr>
      <vt:lpstr>Linee Guida 3: i livelli </vt:lpstr>
      <vt:lpstr>Monolinguismo</vt:lpstr>
      <vt:lpstr>Test</vt:lpstr>
      <vt:lpstr>Strumenti per la didattica</vt:lpstr>
      <vt:lpstr>Presentazione standard di PowerPoint</vt:lpstr>
    </vt:vector>
  </TitlesOfParts>
  <Company>Università di Bologna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 Windows</cp:lastModifiedBy>
  <cp:revision>151</cp:revision>
  <dcterms:created xsi:type="dcterms:W3CDTF">2017-11-13T10:11:35Z</dcterms:created>
  <dcterms:modified xsi:type="dcterms:W3CDTF">2021-04-13T13:41:02Z</dcterms:modified>
</cp:coreProperties>
</file>